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4" r:id="rId5"/>
    <p:sldId id="259" r:id="rId6"/>
    <p:sldId id="260" r:id="rId7"/>
    <p:sldId id="265" r:id="rId8"/>
    <p:sldId id="261" r:id="rId9"/>
    <p:sldId id="262" r:id="rId10"/>
    <p:sldId id="263" r:id="rId11"/>
    <p:sldId id="266" r:id="rId12"/>
    <p:sldId id="269" r:id="rId13"/>
    <p:sldId id="270" r:id="rId14"/>
    <p:sldId id="271" r:id="rId15"/>
    <p:sldId id="272" r:id="rId16"/>
    <p:sldId id="267" r:id="rId17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CB6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676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956B0-1B06-4DF0-BB94-45EA51371CCC}" type="datetimeFigureOut">
              <a:rPr lang="en-US" smtClean="0"/>
              <a:pPr/>
              <a:t>6/30/2021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7886D-A719-49D7-960D-7E3A1A0FDE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569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956B0-1B06-4DF0-BB94-45EA51371CCC}" type="datetimeFigureOut">
              <a:rPr lang="en-US" smtClean="0"/>
              <a:pPr/>
              <a:t>6/30/2021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7886D-A719-49D7-960D-7E3A1A0FDE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958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956B0-1B06-4DF0-BB94-45EA51371CCC}" type="datetimeFigureOut">
              <a:rPr lang="en-US" smtClean="0"/>
              <a:pPr/>
              <a:t>6/30/2021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7886D-A719-49D7-960D-7E3A1A0FDE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006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956B0-1B06-4DF0-BB94-45EA51371CCC}" type="datetimeFigureOut">
              <a:rPr lang="en-US" smtClean="0"/>
              <a:pPr/>
              <a:t>6/30/2021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7886D-A719-49D7-960D-7E3A1A0FDE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250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956B0-1B06-4DF0-BB94-45EA51371CCC}" type="datetimeFigureOut">
              <a:rPr lang="en-US" smtClean="0"/>
              <a:pPr/>
              <a:t>6/30/2021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7886D-A719-49D7-960D-7E3A1A0FDE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839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956B0-1B06-4DF0-BB94-45EA51371CCC}" type="datetimeFigureOut">
              <a:rPr lang="en-US" smtClean="0"/>
              <a:pPr/>
              <a:t>6/30/2021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7886D-A719-49D7-960D-7E3A1A0FDE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5665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956B0-1B06-4DF0-BB94-45EA51371CCC}" type="datetimeFigureOut">
              <a:rPr lang="en-US" smtClean="0"/>
              <a:pPr/>
              <a:t>6/30/2021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7886D-A719-49D7-960D-7E3A1A0FDE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695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956B0-1B06-4DF0-BB94-45EA51371CCC}" type="datetimeFigureOut">
              <a:rPr lang="en-US" smtClean="0"/>
              <a:pPr/>
              <a:t>6/30/2021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7886D-A719-49D7-960D-7E3A1A0FDE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415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956B0-1B06-4DF0-BB94-45EA51371CCC}" type="datetimeFigureOut">
              <a:rPr lang="en-US" smtClean="0"/>
              <a:pPr/>
              <a:t>6/30/2021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7886D-A719-49D7-960D-7E3A1A0FDE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409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956B0-1B06-4DF0-BB94-45EA51371CCC}" type="datetimeFigureOut">
              <a:rPr lang="en-US" smtClean="0"/>
              <a:pPr/>
              <a:t>6/30/2021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7886D-A719-49D7-960D-7E3A1A0FDE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981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956B0-1B06-4DF0-BB94-45EA51371CCC}" type="datetimeFigureOut">
              <a:rPr lang="en-US" smtClean="0"/>
              <a:pPr/>
              <a:t>6/30/2021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7886D-A719-49D7-960D-7E3A1A0FDE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957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1956B0-1B06-4DF0-BB94-45EA51371CCC}" type="datetimeFigureOut">
              <a:rPr lang="en-US" smtClean="0"/>
              <a:pPr/>
              <a:t>6/30/2021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37886D-A719-49D7-960D-7E3A1A0FDE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5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76400"/>
            <a:ext cx="7772400" cy="1470025"/>
          </a:xfrm>
        </p:spPr>
        <p:txBody>
          <a:bodyPr>
            <a:normAutofit/>
          </a:bodyPr>
          <a:lstStyle/>
          <a:p>
            <a:r>
              <a:rPr lang="en-US" sz="7200" dirty="0"/>
              <a:t>Burglary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chemeClr val="tx1"/>
                </a:solidFill>
              </a:rPr>
              <a:t>What is a Burglary</a:t>
            </a:r>
          </a:p>
          <a:p>
            <a:r>
              <a:rPr lang="en-US" dirty="0">
                <a:solidFill>
                  <a:schemeClr val="tx1"/>
                </a:solidFill>
              </a:rPr>
              <a:t>What is a Robbery</a:t>
            </a:r>
          </a:p>
          <a:p>
            <a:r>
              <a:rPr lang="en-US" dirty="0">
                <a:solidFill>
                  <a:schemeClr val="tx1"/>
                </a:solidFill>
              </a:rPr>
              <a:t>What is a Theft</a:t>
            </a:r>
          </a:p>
          <a:p>
            <a:r>
              <a:rPr lang="en-US" dirty="0">
                <a:solidFill>
                  <a:schemeClr val="tx1"/>
                </a:solidFill>
              </a:rPr>
              <a:t>What is an Assault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CFEFB"/>
              </a:clrFrom>
              <a:clrTo>
                <a:srgbClr val="FCFE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3048000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56084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11" t="22851" r="13036" b="17773"/>
          <a:stretch/>
        </p:blipFill>
        <p:spPr bwMode="auto">
          <a:xfrm>
            <a:off x="0" y="-11784"/>
            <a:ext cx="9144000" cy="6869784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5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Burglary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b="1" u="sng" dirty="0"/>
              <a:t>Mason County Crime Stats</a:t>
            </a:r>
          </a:p>
          <a:p>
            <a:r>
              <a:rPr lang="en-US" dirty="0"/>
              <a:t>Burglaries for last year= 404 county wide</a:t>
            </a:r>
          </a:p>
          <a:p>
            <a:r>
              <a:rPr lang="en-US" dirty="0"/>
              <a:t>Assaults for last year= 251 county wide</a:t>
            </a:r>
          </a:p>
          <a:p>
            <a:r>
              <a:rPr lang="en-US" dirty="0" err="1"/>
              <a:t>Robberys</a:t>
            </a:r>
            <a:r>
              <a:rPr lang="en-US" dirty="0"/>
              <a:t> for last year= 10 county wide</a:t>
            </a:r>
          </a:p>
          <a:p>
            <a:r>
              <a:rPr lang="en-US" dirty="0"/>
              <a:t>Thefts for last year= 651 county wide</a:t>
            </a:r>
          </a:p>
          <a:p>
            <a:r>
              <a:rPr lang="en-US" dirty="0"/>
              <a:t>Vehicle thefts last year= 180 county wide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99952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18" y="0"/>
            <a:ext cx="9161417" cy="6858000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5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Burglary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4300" b="1" u="sng" dirty="0"/>
              <a:t>How can you help with the investigation</a:t>
            </a:r>
          </a:p>
          <a:p>
            <a:pPr marL="514350" indent="-514350">
              <a:buAutoNum type="arabicPeriod"/>
            </a:pPr>
            <a:r>
              <a:rPr lang="en-US" b="1" dirty="0"/>
              <a:t>Don’t touch anything if it can be avoided.</a:t>
            </a:r>
          </a:p>
          <a:p>
            <a:pPr marL="514350" indent="-514350">
              <a:buAutoNum type="arabicPeriod"/>
            </a:pPr>
            <a:r>
              <a:rPr lang="en-US" b="1" dirty="0"/>
              <a:t>Document your valuables with photo’s.</a:t>
            </a:r>
          </a:p>
          <a:p>
            <a:pPr marL="514350" indent="-514350">
              <a:buAutoNum type="arabicPeriod"/>
            </a:pPr>
            <a:r>
              <a:rPr lang="en-US" b="1" dirty="0"/>
              <a:t>Have serial numbers for items w/ photo’s.</a:t>
            </a:r>
          </a:p>
          <a:p>
            <a:pPr marL="514350" indent="-514350">
              <a:buAutoNum type="arabicPeriod"/>
            </a:pPr>
            <a:r>
              <a:rPr lang="en-US" b="1" i="1" u="sng" dirty="0"/>
              <a:t>Clean</a:t>
            </a:r>
            <a:r>
              <a:rPr lang="en-US" b="1" dirty="0"/>
              <a:t> smooth surfaces are needed for finger prints.</a:t>
            </a:r>
          </a:p>
          <a:p>
            <a:pPr marL="514350" indent="-514350">
              <a:buAutoNum type="arabicPeriod"/>
            </a:pPr>
            <a:r>
              <a:rPr lang="en-US" b="1" dirty="0"/>
              <a:t>Any observed person’s and/or evidence documented.</a:t>
            </a:r>
          </a:p>
          <a:p>
            <a:pPr marL="514350" indent="-514350">
              <a:buAutoNum type="arabicPeriod"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518897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Burglary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4000" b="1" u="sng" dirty="0"/>
              <a:t>Things to Think About</a:t>
            </a:r>
          </a:p>
          <a:p>
            <a:r>
              <a:rPr lang="en-US" dirty="0"/>
              <a:t>Alarms</a:t>
            </a:r>
          </a:p>
          <a:p>
            <a:r>
              <a:rPr lang="en-US" dirty="0"/>
              <a:t>Cameras</a:t>
            </a:r>
          </a:p>
          <a:p>
            <a:r>
              <a:rPr lang="en-US" dirty="0"/>
              <a:t>Video surveillance</a:t>
            </a:r>
          </a:p>
          <a:p>
            <a:r>
              <a:rPr lang="en-US" dirty="0"/>
              <a:t>Neighbors</a:t>
            </a:r>
          </a:p>
          <a:p>
            <a:r>
              <a:rPr lang="en-US" dirty="0"/>
              <a:t>Dogs</a:t>
            </a:r>
          </a:p>
          <a:p>
            <a:r>
              <a:rPr lang="en-US" dirty="0"/>
              <a:t>Fences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41053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Info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b="1" u="sng" dirty="0"/>
              <a:t>Reducing the Risk of Assault or Robbery</a:t>
            </a:r>
            <a:r>
              <a:rPr lang="en-US" b="1" dirty="0"/>
              <a:t> </a:t>
            </a:r>
          </a:p>
          <a:p>
            <a:pPr marL="0" indent="0" algn="ctr">
              <a:buNone/>
            </a:pPr>
            <a:endParaRPr lang="en-US" b="1" dirty="0"/>
          </a:p>
          <a:p>
            <a:pPr marL="0" indent="0">
              <a:buNone/>
            </a:pPr>
            <a:r>
              <a:rPr lang="en-US" dirty="0"/>
              <a:t>1. Avoid, as much as possible, being alone on foot at night or in isolated places, even during the day. </a:t>
            </a:r>
          </a:p>
          <a:p>
            <a:pPr marL="0" indent="0">
              <a:buNone/>
            </a:pPr>
            <a:r>
              <a:rPr lang="en-US" dirty="0"/>
              <a:t>2. If out at night, stay in well lighted public places. </a:t>
            </a:r>
          </a:p>
          <a:p>
            <a:pPr marL="0" indent="0">
              <a:buNone/>
            </a:pPr>
            <a:r>
              <a:rPr lang="en-US" dirty="0"/>
              <a:t>3. Carry a non-lethal protection device (e.g., whistle). </a:t>
            </a:r>
          </a:p>
        </p:txBody>
      </p:sp>
    </p:spTree>
    <p:extLst>
      <p:ext uri="{BB962C8B-B14F-4D97-AF65-F5344CB8AC3E}">
        <p14:creationId xmlns:p14="http://schemas.microsoft.com/office/powerpoint/2010/main" val="20103477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Info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4. Lock car doors. Don't hesitate to use the horn, loudly, when danger is sensed. </a:t>
            </a:r>
          </a:p>
          <a:p>
            <a:pPr marL="0" indent="0">
              <a:buNone/>
            </a:pPr>
            <a:r>
              <a:rPr lang="en-US" dirty="0"/>
              <a:t>5. Follow your instincts. If a situation "doesn't feel right," get out, get help, get among people. </a:t>
            </a:r>
          </a:p>
          <a:p>
            <a:pPr marL="0" indent="0">
              <a:buNone/>
            </a:pPr>
            <a:r>
              <a:rPr lang="en-US" dirty="0"/>
              <a:t>6. Remember, many larger stores have security guards. Enter one quickly if danger is sensed. See nearest clerk.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4364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alphaModFix amt="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Info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7. Keep doors locked when home alone. Don't open door to strangers. Use peepholes, not chain. </a:t>
            </a:r>
          </a:p>
          <a:p>
            <a:r>
              <a:rPr lang="en-US" dirty="0"/>
              <a:t>8. Practice being conscious of who is in proximity and of a place to quickly go in event of emergency.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4114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746" y="0"/>
            <a:ext cx="918274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31163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stA="29000" endPos="650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Burglary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b="1" dirty="0"/>
              <a:t>Definition:</a:t>
            </a:r>
          </a:p>
          <a:p>
            <a:r>
              <a:rPr lang="en-US" u="sng" dirty="0"/>
              <a:t>BURGLARY</a:t>
            </a:r>
            <a:r>
              <a:rPr lang="en-US" dirty="0"/>
              <a:t> -- Unlawful entry of any fixed structure, vehicle, or vessel used for regular residence, industry, or business, with or without force, with the intent to commit a larceny. </a:t>
            </a:r>
          </a:p>
          <a:p>
            <a:r>
              <a:rPr lang="en-US" u="sng" dirty="0"/>
              <a:t>ROBBERY</a:t>
            </a:r>
            <a:r>
              <a:rPr lang="en-US" dirty="0"/>
              <a:t> -- The unlawful taking or attempted taking of property that is in the immediate possession of another, by force or threat of force.</a:t>
            </a:r>
          </a:p>
          <a:p>
            <a:r>
              <a:rPr lang="en-US" u="sng" dirty="0"/>
              <a:t>LARCENY-THEFT</a:t>
            </a:r>
            <a:r>
              <a:rPr lang="en-US" dirty="0"/>
              <a:t> -- Unlawful taking or attempted taking of property other than a motor vehicle (motor vehicle theft is a separate category) from the possession of another, by stealth, without force and without deceit, with intent to permanently deprive the owner of the property.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5117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Burglary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u="sng" dirty="0"/>
              <a:t>Assault</a:t>
            </a:r>
            <a:r>
              <a:rPr lang="en-US" dirty="0"/>
              <a:t> - Unlawful intentional inflicting, or attempted inflicting, of injury upon the person of another. </a:t>
            </a:r>
          </a:p>
          <a:p>
            <a:r>
              <a:rPr lang="en-US" u="sng" dirty="0"/>
              <a:t>Aggravated Assault</a:t>
            </a:r>
            <a:r>
              <a:rPr lang="en-US" dirty="0"/>
              <a:t> - Unlawful intentional inflicting of serious bodily injury or unlawful threat or attempt to inflict bodily injury or death by means of a deadly or dangerous weapon with or without actual infliction of injury. </a:t>
            </a:r>
          </a:p>
          <a:p>
            <a:r>
              <a:rPr lang="en-US" u="sng" dirty="0"/>
              <a:t>Simple Assault </a:t>
            </a:r>
            <a:r>
              <a:rPr lang="en-US" dirty="0"/>
              <a:t>- Unlawful intentional inflicting of less than serious bodily injury without a deadly or dangerous weapon or an attempt or threat to inflict bodily injury without a deadly or dangerous weapon. </a:t>
            </a:r>
            <a:endParaRPr lang="en-US" u="sn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9631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60430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Burglary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b="1" u="sng" dirty="0"/>
              <a:t>Impact on Victims</a:t>
            </a:r>
          </a:p>
          <a:p>
            <a:pPr marL="0" indent="0">
              <a:buNone/>
            </a:pPr>
            <a:r>
              <a:rPr lang="en-US" dirty="0"/>
              <a:t>There are six major ways in which victims suffer from crime. They are: </a:t>
            </a:r>
          </a:p>
          <a:p>
            <a:pPr marL="0" indent="0">
              <a:buNone/>
            </a:pPr>
            <a:r>
              <a:rPr lang="en-US" dirty="0"/>
              <a:t>1. Loss of property and money </a:t>
            </a:r>
          </a:p>
          <a:p>
            <a:pPr marL="0" indent="0">
              <a:buNone/>
            </a:pPr>
            <a:r>
              <a:rPr lang="en-US" dirty="0"/>
              <a:t>2. Injury </a:t>
            </a:r>
          </a:p>
          <a:p>
            <a:pPr marL="0" indent="0">
              <a:buNone/>
            </a:pPr>
            <a:r>
              <a:rPr lang="en-US" dirty="0"/>
              <a:t>3. Feelings and behavior that occur because of the shock, symptoms of post-traumatic stress disorder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36763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alphaModFix amt="4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6" y="-10274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Burglary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4. Ripple effects of the crime on the family and friends of the victim (concern about victim's welfare and their own). </a:t>
            </a:r>
          </a:p>
          <a:p>
            <a:pPr marL="0" indent="0">
              <a:buNone/>
            </a:pPr>
            <a:r>
              <a:rPr lang="en-US" dirty="0"/>
              <a:t>5. The variety of inconveniences caused by the state's action of trying to identify, convict and hold an offender accountable. </a:t>
            </a:r>
          </a:p>
          <a:p>
            <a:pPr marL="0" indent="0">
              <a:buNone/>
            </a:pPr>
            <a:r>
              <a:rPr lang="en-US" dirty="0"/>
              <a:t>6. Difficulties with the lack of access to specialized services, like victim support programs and problems with hospitals, insurance companies and welfare agencies.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096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65559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9131300" cy="6858000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Burglary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effectLst>
            <a:reflection endPos="0" dist="50800" dir="5400000" sy="-100000" algn="bl" rotWithShape="0"/>
          </a:effectLst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3500" b="1" u="sng" dirty="0"/>
              <a:t>Preventive Measures</a:t>
            </a:r>
          </a:p>
          <a:p>
            <a:pPr marL="0" indent="0">
              <a:buNone/>
            </a:pPr>
            <a:r>
              <a:rPr lang="en-US" b="1" dirty="0"/>
              <a:t>Reducing the Risk of a Burglary </a:t>
            </a:r>
          </a:p>
          <a:p>
            <a:pPr marL="0" indent="0">
              <a:buNone/>
            </a:pPr>
            <a:r>
              <a:rPr lang="en-US" sz="3100" dirty="0"/>
              <a:t>1. Join or start a Neighborhood Watch. Your local police department has a crime prevention office or officer who will give you assistance. </a:t>
            </a:r>
          </a:p>
          <a:p>
            <a:pPr marL="0" indent="0">
              <a:buNone/>
            </a:pPr>
            <a:r>
              <a:rPr lang="en-US" sz="3100" dirty="0"/>
              <a:t>2. Lock doors and windows. </a:t>
            </a:r>
          </a:p>
          <a:p>
            <a:pPr marL="0" indent="0">
              <a:buNone/>
            </a:pPr>
            <a:r>
              <a:rPr lang="en-US" sz="3100" dirty="0"/>
              <a:t>3. Light the outside of the house; trim shrubs. </a:t>
            </a:r>
          </a:p>
          <a:p>
            <a:pPr marL="0" indent="0">
              <a:buNone/>
            </a:pPr>
            <a:r>
              <a:rPr lang="en-US" sz="3100" dirty="0"/>
              <a:t>4. Install good dead-bolt locks, window gates and an alarm system.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62139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Burglary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5. Ask a neighbor to keep an eye on things. </a:t>
            </a:r>
          </a:p>
          <a:p>
            <a:pPr marL="0" indent="0">
              <a:buNone/>
            </a:pPr>
            <a:r>
              <a:rPr lang="en-US" dirty="0"/>
              <a:t>6. Make the house appear occupied. Use timers, and when on vacation, stop deliveries and arrange to have circulars collected, the lawn mowed and garbage put out. </a:t>
            </a:r>
          </a:p>
          <a:p>
            <a:pPr marL="0" indent="0">
              <a:buNone/>
            </a:pPr>
            <a:r>
              <a:rPr lang="en-US" dirty="0"/>
              <a:t>7. Etch identifying numbers on valuables, and move them out of the bedroom, the first place a burglar looks. </a:t>
            </a:r>
          </a:p>
          <a:p>
            <a:pPr marL="0" indent="0">
              <a:buNone/>
            </a:pPr>
            <a:r>
              <a:rPr lang="en-US" dirty="0"/>
              <a:t>8. Never open your door to a stranger; use a peephole, not a door chain. 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32"/>
          <a:stretch/>
        </p:blipFill>
        <p:spPr bwMode="auto">
          <a:xfrm>
            <a:off x="228600" y="25400"/>
            <a:ext cx="285750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4791075"/>
            <a:ext cx="1433068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96994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781</Words>
  <Application>Microsoft Office PowerPoint</Application>
  <PresentationFormat>On-screen Show (4:3)</PresentationFormat>
  <Paragraphs>72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Arial</vt:lpstr>
      <vt:lpstr>Calibri</vt:lpstr>
      <vt:lpstr>Office Theme</vt:lpstr>
      <vt:lpstr>Burglary</vt:lpstr>
      <vt:lpstr>Burglary</vt:lpstr>
      <vt:lpstr>Burglary</vt:lpstr>
      <vt:lpstr>PowerPoint Presentation</vt:lpstr>
      <vt:lpstr>Burglary</vt:lpstr>
      <vt:lpstr>Burglary</vt:lpstr>
      <vt:lpstr>PowerPoint Presentation</vt:lpstr>
      <vt:lpstr>Burglary</vt:lpstr>
      <vt:lpstr>Burglary</vt:lpstr>
      <vt:lpstr>Burglary</vt:lpstr>
      <vt:lpstr>Burglary</vt:lpstr>
      <vt:lpstr>Burglary</vt:lpstr>
      <vt:lpstr>Additional Info</vt:lpstr>
      <vt:lpstr>Additional Info</vt:lpstr>
      <vt:lpstr>Additional Info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Burglary</dc:title>
  <dc:creator>Mason County Sheriff's Office</dc:creator>
  <cp:lastModifiedBy>Susan Lord</cp:lastModifiedBy>
  <cp:revision>20</cp:revision>
  <cp:lastPrinted>2021-06-30T20:58:46Z</cp:lastPrinted>
  <dcterms:created xsi:type="dcterms:W3CDTF">2015-05-29T07:31:15Z</dcterms:created>
  <dcterms:modified xsi:type="dcterms:W3CDTF">2021-06-30T21:01:23Z</dcterms:modified>
</cp:coreProperties>
</file>